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65" r:id="rId1"/>
  </p:sldMasterIdLst>
  <p:sldIdLst>
    <p:sldId id="256" r:id="rId2"/>
    <p:sldId id="257" r:id="rId3"/>
    <p:sldId id="258" r:id="rId4"/>
    <p:sldId id="259" r:id="rId5"/>
    <p:sldId id="260" r:id="rId6"/>
    <p:sldId id="263" r:id="rId7"/>
    <p:sldId id="262" r:id="rId8"/>
    <p:sldId id="264" r:id="rId9"/>
    <p:sldId id="266" r:id="rId10"/>
    <p:sldId id="267" r:id="rId11"/>
    <p:sldId id="268" r:id="rId12"/>
    <p:sldId id="269" r:id="rId13"/>
    <p:sldId id="270" r:id="rId14"/>
    <p:sldId id="272" r:id="rId15"/>
    <p:sldId id="271" r:id="rId16"/>
    <p:sldId id="273" r:id="rId17"/>
    <p:sldId id="274" r:id="rId18"/>
    <p:sldId id="275" r:id="rId19"/>
    <p:sldId id="276" r:id="rId20"/>
    <p:sldId id="277" r:id="rId21"/>
    <p:sldId id="278" r:id="rId22"/>
    <p:sldId id="27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7"/>
    <p:restoredTop sz="94556"/>
  </p:normalViewPr>
  <p:slideViewPr>
    <p:cSldViewPr snapToGrid="0" snapToObjects="1">
      <p:cViewPr>
        <p:scale>
          <a:sx n="88" d="100"/>
          <a:sy n="88" d="100"/>
        </p:scale>
        <p:origin x="-32" y="-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JP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6A73CAE2-3A24-0D4E-8B35-874EA8BBAD85}" type="datetimeFigureOut">
              <a:rPr lang="en-US" smtClean="0"/>
              <a:t>6/26/19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73CAE2-3A24-0D4E-8B35-874EA8BBAD85}" type="datetimeFigureOut">
              <a:rPr lang="en-US" smtClean="0"/>
              <a:t>6/26/19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73CAE2-3A24-0D4E-8B35-874EA8BBAD85}" type="datetimeFigureOut">
              <a:rPr lang="en-US" smtClean="0"/>
              <a:t>6/26/19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73CAE2-3A24-0D4E-8B35-874EA8BBAD85}" type="datetimeFigureOut">
              <a:rPr lang="en-US" smtClean="0"/>
              <a:t>6/26/19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7A0226-DF33-4B45-BA89-A518CBB2AE69}"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smtClean="0"/>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73CAE2-3A24-0D4E-8B35-874EA8BBAD85}" type="datetimeFigureOut">
              <a:rPr lang="en-US" smtClean="0"/>
              <a:t>6/26/19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6A73CAE2-3A24-0D4E-8B35-874EA8BBAD85}" type="datetimeFigureOut">
              <a:rPr lang="en-US" smtClean="0"/>
              <a:t>6/26/19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6A73CAE2-3A24-0D4E-8B35-874EA8BBAD85}" type="datetimeFigureOut">
              <a:rPr lang="en-US" smtClean="0"/>
              <a:t>6/26/19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73CAE2-3A24-0D4E-8B35-874EA8BBAD85}" type="datetimeFigureOut">
              <a:rPr lang="en-US" smtClean="0"/>
              <a:t>6/26/19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73CAE2-3A24-0D4E-8B35-874EA8BBAD85}" type="datetimeFigureOut">
              <a:rPr lang="en-US" smtClean="0"/>
              <a:t>6/26/19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73CAE2-3A24-0D4E-8B35-874EA8BBAD85}" type="datetimeFigureOut">
              <a:rPr lang="en-US" smtClean="0"/>
              <a:t>6/26/19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smtClean="0"/>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A73CAE2-3A24-0D4E-8B35-874EA8BBAD85}" type="datetimeFigureOut">
              <a:rPr lang="en-US" smtClean="0"/>
              <a:t>6/26/19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A73CAE2-3A24-0D4E-8B35-874EA8BBAD85}" type="datetimeFigureOut">
              <a:rPr lang="en-US" smtClean="0"/>
              <a:t>6/26/19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smtClean="0"/>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A73CAE2-3A24-0D4E-8B35-874EA8BBAD85}" type="datetimeFigureOut">
              <a:rPr lang="en-US" smtClean="0"/>
              <a:t>6/26/19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A73CAE2-3A24-0D4E-8B35-874EA8BBAD85}" type="datetimeFigureOut">
              <a:rPr lang="en-US" smtClean="0"/>
              <a:t>6/26/19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73CAE2-3A24-0D4E-8B35-874EA8BBAD85}" type="datetimeFigureOut">
              <a:rPr lang="en-US" smtClean="0"/>
              <a:t>6/26/19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73CAE2-3A24-0D4E-8B35-874EA8BBAD85}" type="datetimeFigureOut">
              <a:rPr lang="en-US" smtClean="0"/>
              <a:t>6/26/19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73CAE2-3A24-0D4E-8B35-874EA8BBAD85}" type="datetimeFigureOut">
              <a:rPr lang="en-US" smtClean="0"/>
              <a:t>6/26/19</a:t>
            </a:fld>
            <a:endParaRPr lang="en-US"/>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127A0226-DF33-4B45-BA89-A518CBB2AE6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A73CAE2-3A24-0D4E-8B35-874EA8BBAD85}" type="datetimeFigureOut">
              <a:rPr lang="en-US" smtClean="0"/>
              <a:t>6/26/19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127A0226-DF33-4B45-BA89-A518CBB2AE69}" type="slidenum">
              <a:rPr lang="en-US" smtClean="0"/>
              <a:t>‹#›</a:t>
            </a:fld>
            <a:endParaRPr lang="en-US"/>
          </a:p>
        </p:txBody>
      </p:sp>
    </p:spTree>
    <p:extLst>
      <p:ext uri="{BB962C8B-B14F-4D97-AF65-F5344CB8AC3E}">
        <p14:creationId xmlns:p14="http://schemas.microsoft.com/office/powerpoint/2010/main" val="16744600"/>
      </p:ext>
    </p:extLst>
  </p:cSld>
  <p:clrMap bg1="dk1" tx1="lt1" bg2="dk2" tx2="lt2" accent1="accent1" accent2="accent2" accent3="accent3" accent4="accent4" accent5="accent5" accent6="accent6" hlink="hlink" folHlink="folHlink"/>
  <p:sldLayoutIdLst>
    <p:sldLayoutId id="2147484066" r:id="rId1"/>
    <p:sldLayoutId id="2147484067" r:id="rId2"/>
    <p:sldLayoutId id="2147484068" r:id="rId3"/>
    <p:sldLayoutId id="2147484069" r:id="rId4"/>
    <p:sldLayoutId id="2147484070" r:id="rId5"/>
    <p:sldLayoutId id="2147484071" r:id="rId6"/>
    <p:sldLayoutId id="2147484072" r:id="rId7"/>
    <p:sldLayoutId id="2147484073" r:id="rId8"/>
    <p:sldLayoutId id="2147484074" r:id="rId9"/>
    <p:sldLayoutId id="2147484075" r:id="rId10"/>
    <p:sldLayoutId id="2147484076" r:id="rId11"/>
    <p:sldLayoutId id="2147484077" r:id="rId12"/>
    <p:sldLayoutId id="2147484078" r:id="rId13"/>
    <p:sldLayoutId id="2147484079" r:id="rId14"/>
    <p:sldLayoutId id="2147484080" r:id="rId15"/>
    <p:sldLayoutId id="2147484081" r:id="rId16"/>
    <p:sldLayoutId id="2147484082"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93372" y="1900441"/>
            <a:ext cx="9144000" cy="1641490"/>
          </a:xfrm>
        </p:spPr>
        <p:txBody>
          <a:bodyPr>
            <a:normAutofit/>
          </a:bodyPr>
          <a:lstStyle/>
          <a:p>
            <a:pPr algn="ctr"/>
            <a:r>
              <a:rPr lang="en-US" sz="5400" dirty="0" smtClean="0"/>
              <a:t>Data Processing and Database Project</a:t>
            </a:r>
            <a:endParaRPr lang="en-US" sz="5400" dirty="0"/>
          </a:p>
        </p:txBody>
      </p:sp>
      <p:sp>
        <p:nvSpPr>
          <p:cNvPr id="3" name="Subtitle 2"/>
          <p:cNvSpPr>
            <a:spLocks noGrp="1"/>
          </p:cNvSpPr>
          <p:nvPr>
            <p:ph type="subTitle" idx="1"/>
          </p:nvPr>
        </p:nvSpPr>
        <p:spPr>
          <a:xfrm>
            <a:off x="1393372" y="2149687"/>
            <a:ext cx="9144000" cy="1901142"/>
          </a:xfrm>
        </p:spPr>
        <p:txBody>
          <a:bodyPr>
            <a:normAutofit/>
          </a:bodyPr>
          <a:lstStyle/>
          <a:p>
            <a:pPr algn="ctr"/>
            <a:r>
              <a:rPr lang="en-US" sz="4000" dirty="0" smtClean="0"/>
              <a:t>By</a:t>
            </a:r>
          </a:p>
          <a:p>
            <a:pPr algn="ctr"/>
            <a:r>
              <a:rPr lang="en-US" sz="4000" dirty="0" smtClean="0"/>
              <a:t>Juan Moctezuma</a:t>
            </a:r>
            <a:endParaRPr lang="en-US" sz="4000" dirty="0"/>
          </a:p>
        </p:txBody>
      </p:sp>
    </p:spTree>
    <p:extLst>
      <p:ext uri="{BB962C8B-B14F-4D97-AF65-F5344CB8AC3E}">
        <p14:creationId xmlns:p14="http://schemas.microsoft.com/office/powerpoint/2010/main" val="11356591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will happen to the compiled room temperature records?</a:t>
            </a:r>
            <a:endParaRPr lang="en-US" dirty="0"/>
          </a:p>
        </p:txBody>
      </p:sp>
      <p:sp>
        <p:nvSpPr>
          <p:cNvPr id="3" name="Content Placeholder 2"/>
          <p:cNvSpPr>
            <a:spLocks noGrp="1"/>
          </p:cNvSpPr>
          <p:nvPr>
            <p:ph idx="1"/>
          </p:nvPr>
        </p:nvSpPr>
        <p:spPr/>
        <p:txBody>
          <a:bodyPr/>
          <a:lstStyle/>
          <a:p>
            <a:r>
              <a:rPr lang="en-US" dirty="0" smtClean="0"/>
              <a:t>The Python script is also programmed to gather each record into a text file conveniently named </a:t>
            </a:r>
            <a:r>
              <a:rPr lang="en-US" i="1" dirty="0" err="1" smtClean="0"/>
              <a:t>Arduino_Temperature_Raw_Data.txt</a:t>
            </a:r>
            <a:r>
              <a:rPr lang="en-US" dirty="0" smtClean="0"/>
              <a:t>, and then get that file exported into my personal computer’s Documents folder.</a:t>
            </a:r>
          </a:p>
          <a:p>
            <a:r>
              <a:rPr lang="en-US" dirty="0" smtClean="0"/>
              <a:t>This text file containing the raw data is the Python code’s ‘output’, which will continue to modified (with Microsoft Excel </a:t>
            </a:r>
            <a:r>
              <a:rPr lang="mr-IN" dirty="0" smtClean="0"/>
              <a:t>–</a:t>
            </a:r>
            <a:r>
              <a:rPr lang="en-US" dirty="0" smtClean="0"/>
              <a:t> Macro/VBA) after recording the desired amount of data.</a:t>
            </a:r>
          </a:p>
          <a:p>
            <a:r>
              <a:rPr lang="en-US" dirty="0" smtClean="0"/>
              <a:t>For the sake of simplicity only 2-day worth of data was obtained by leaving the python script along with the thermometer running for several hours during two consecutive days.</a:t>
            </a:r>
            <a:endParaRPr lang="en-US" dirty="0"/>
          </a:p>
        </p:txBody>
      </p:sp>
    </p:spTree>
    <p:extLst>
      <p:ext uri="{BB962C8B-B14F-4D97-AF65-F5344CB8AC3E}">
        <p14:creationId xmlns:p14="http://schemas.microsoft.com/office/powerpoint/2010/main" val="14713655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the Python script and IDE look like?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52225" y="1690688"/>
            <a:ext cx="8937593" cy="4684712"/>
          </a:xfrm>
        </p:spPr>
      </p:pic>
      <p:sp>
        <p:nvSpPr>
          <p:cNvPr id="5" name="Oval 4"/>
          <p:cNvSpPr/>
          <p:nvPr/>
        </p:nvSpPr>
        <p:spPr>
          <a:xfrm>
            <a:off x="3271158" y="4865915"/>
            <a:ext cx="1924660" cy="179614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a:off x="2073729" y="4212771"/>
            <a:ext cx="1606731" cy="82611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43291" y="3891367"/>
            <a:ext cx="2808782" cy="2308324"/>
          </a:xfrm>
          <a:prstGeom prst="rect">
            <a:avLst/>
          </a:prstGeom>
          <a:noFill/>
        </p:spPr>
        <p:txBody>
          <a:bodyPr wrap="none" rtlCol="0">
            <a:spAutoFit/>
          </a:bodyPr>
          <a:lstStyle/>
          <a:p>
            <a:r>
              <a:rPr lang="en-US" dirty="0" smtClean="0"/>
              <a:t>Each record gets</a:t>
            </a:r>
          </a:p>
          <a:p>
            <a:r>
              <a:rPr lang="en-US" dirty="0" smtClean="0"/>
              <a:t>displayed every</a:t>
            </a:r>
          </a:p>
          <a:p>
            <a:r>
              <a:rPr lang="en-US" dirty="0" smtClean="0"/>
              <a:t>second in the same</a:t>
            </a:r>
          </a:p>
          <a:p>
            <a:r>
              <a:rPr lang="en-US" dirty="0"/>
              <a:t>f</a:t>
            </a:r>
            <a:r>
              <a:rPr lang="en-US" dirty="0" smtClean="0"/>
              <a:t>ormat as in the </a:t>
            </a:r>
          </a:p>
          <a:p>
            <a:r>
              <a:rPr lang="en-US" dirty="0"/>
              <a:t>e</a:t>
            </a:r>
            <a:r>
              <a:rPr lang="en-US" dirty="0" smtClean="0"/>
              <a:t>xample provided in</a:t>
            </a:r>
          </a:p>
          <a:p>
            <a:r>
              <a:rPr lang="en-US" dirty="0"/>
              <a:t>s</a:t>
            </a:r>
            <a:r>
              <a:rPr lang="en-US" dirty="0" smtClean="0"/>
              <a:t>lide 9. As long as the</a:t>
            </a:r>
          </a:p>
          <a:p>
            <a:r>
              <a:rPr lang="en-US" dirty="0" smtClean="0"/>
              <a:t>thermometer is running,</a:t>
            </a:r>
          </a:p>
          <a:p>
            <a:r>
              <a:rPr lang="en-US" dirty="0"/>
              <a:t>d</a:t>
            </a:r>
            <a:r>
              <a:rPr lang="en-US" dirty="0" smtClean="0"/>
              <a:t>ata won’t stop compiling.  </a:t>
            </a:r>
            <a:endParaRPr lang="en-US" dirty="0"/>
          </a:p>
        </p:txBody>
      </p:sp>
    </p:spTree>
    <p:extLst>
      <p:ext uri="{BB962C8B-B14F-4D97-AF65-F5344CB8AC3E}">
        <p14:creationId xmlns:p14="http://schemas.microsoft.com/office/powerpoint/2010/main" val="18951866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the output look?</a:t>
            </a:r>
            <a:endParaRPr lang="en-US" dirty="0"/>
          </a:p>
        </p:txBody>
      </p:sp>
      <p:sp>
        <p:nvSpPr>
          <p:cNvPr id="3" name="Content Placeholder 2"/>
          <p:cNvSpPr>
            <a:spLocks noGrp="1"/>
          </p:cNvSpPr>
          <p:nvPr>
            <p:ph idx="1"/>
          </p:nvPr>
        </p:nvSpPr>
        <p:spPr>
          <a:xfrm>
            <a:off x="1120000" y="1466396"/>
            <a:ext cx="10233800" cy="4351338"/>
          </a:xfrm>
        </p:spPr>
        <p:txBody>
          <a:bodyPr>
            <a:normAutofit/>
          </a:bodyPr>
          <a:lstStyle/>
          <a:p>
            <a:r>
              <a:rPr lang="en-US" dirty="0" smtClean="0"/>
              <a:t>As mentioned previously, the output containing the raw data is simply a list within </a:t>
            </a:r>
            <a:r>
              <a:rPr lang="en-US" i="1" dirty="0" err="1" smtClean="0"/>
              <a:t>Arduino_temperature_Raw_Data.txt</a:t>
            </a:r>
            <a:r>
              <a:rPr lang="en-US" dirty="0" smtClean="0"/>
              <a:t> containing every record.</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5257" y="2802017"/>
            <a:ext cx="5499100" cy="3758440"/>
          </a:xfrm>
          <a:prstGeom prst="rect">
            <a:avLst/>
          </a:prstGeom>
        </p:spPr>
      </p:pic>
    </p:spTree>
    <p:extLst>
      <p:ext uri="{BB962C8B-B14F-4D97-AF65-F5344CB8AC3E}">
        <p14:creationId xmlns:p14="http://schemas.microsoft.com/office/powerpoint/2010/main" val="13565113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will the Excel Macro do to the output text file?</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Once the raw info was imported in Microsoft Excel as a text file, a Macro recorded every step that was performed in order to obtain the processed (completed) data.</a:t>
            </a:r>
          </a:p>
          <a:p>
            <a:r>
              <a:rPr lang="en-US" dirty="0" smtClean="0"/>
              <a:t>The steps were as followed:</a:t>
            </a:r>
          </a:p>
          <a:p>
            <a:pPr lvl="1"/>
            <a:r>
              <a:rPr lang="en-US" dirty="0" smtClean="0"/>
              <a:t>Created columns based on delimiters (commas).</a:t>
            </a:r>
          </a:p>
          <a:p>
            <a:pPr lvl="1"/>
            <a:r>
              <a:rPr lang="en-US" dirty="0"/>
              <a:t>Replaced every blank space created after Time column (Column D) was imported. Note: I wasn’t able to figure out why my Python script was creating an unwanted space in every record, therefore this step was required to be done in Excel in order to ensure quality and avoid formatting-related errors.</a:t>
            </a:r>
          </a:p>
          <a:p>
            <a:pPr lvl="2"/>
            <a:r>
              <a:rPr lang="en-US" dirty="0"/>
              <a:t>For instance: “17:58:52 ” </a:t>
            </a:r>
            <a:r>
              <a:rPr lang="en-US" dirty="0" smtClean="0"/>
              <a:t>has </a:t>
            </a:r>
            <a:r>
              <a:rPr lang="en-US" dirty="0"/>
              <a:t>an extra place </a:t>
            </a:r>
            <a:r>
              <a:rPr lang="en-US" dirty="0" smtClean="0"/>
              <a:t>to the right of number two, which </a:t>
            </a:r>
            <a:r>
              <a:rPr lang="en-US" dirty="0"/>
              <a:t>was replaced </a:t>
            </a:r>
            <a:r>
              <a:rPr lang="en-US" dirty="0" smtClean="0"/>
              <a:t>with no blank spaces at all, such as </a:t>
            </a:r>
            <a:r>
              <a:rPr lang="en-US" dirty="0"/>
              <a:t>“17:58:52</a:t>
            </a:r>
            <a:r>
              <a:rPr lang="en-US" dirty="0" smtClean="0"/>
              <a:t>”.</a:t>
            </a:r>
          </a:p>
          <a:p>
            <a:pPr lvl="1"/>
            <a:r>
              <a:rPr lang="en-US" dirty="0" smtClean="0"/>
              <a:t>Inserted four headers in the first row and assigned them filters. Headers consist of Temperature (ºC), Temperature (ºF), Date and Time.</a:t>
            </a:r>
          </a:p>
        </p:txBody>
      </p:sp>
    </p:spTree>
    <p:extLst>
      <p:ext uri="{BB962C8B-B14F-4D97-AF65-F5344CB8AC3E}">
        <p14:creationId xmlns:p14="http://schemas.microsoft.com/office/powerpoint/2010/main" val="15876290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the Macro look like?</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46615" y="1690688"/>
            <a:ext cx="6169092" cy="4889726"/>
          </a:xfrm>
        </p:spPr>
      </p:pic>
    </p:spTree>
    <p:extLst>
      <p:ext uri="{BB962C8B-B14F-4D97-AF65-F5344CB8AC3E}">
        <p14:creationId xmlns:p14="http://schemas.microsoft.com/office/powerpoint/2010/main" val="4164952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Temperature Records: Before and After</a:t>
            </a:r>
            <a:endParaRPr lang="en-US"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0688"/>
            <a:ext cx="4884689" cy="3567112"/>
          </a:xfr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8126" y="1690688"/>
            <a:ext cx="4165674" cy="3841749"/>
          </a:xfrm>
          <a:prstGeom prst="rect">
            <a:avLst/>
          </a:prstGeom>
        </p:spPr>
      </p:pic>
      <p:cxnSp>
        <p:nvCxnSpPr>
          <p:cNvPr id="11" name="Straight Arrow Connector 10"/>
          <p:cNvCxnSpPr/>
          <p:nvPr/>
        </p:nvCxnSpPr>
        <p:spPr>
          <a:xfrm>
            <a:off x="5845629" y="3755571"/>
            <a:ext cx="1159328"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38200" y="5657671"/>
            <a:ext cx="4891083" cy="1200329"/>
          </a:xfrm>
          <a:prstGeom prst="rect">
            <a:avLst/>
          </a:prstGeom>
          <a:noFill/>
        </p:spPr>
        <p:txBody>
          <a:bodyPr wrap="none" rtlCol="0">
            <a:spAutoFit/>
          </a:bodyPr>
          <a:lstStyle/>
          <a:p>
            <a:r>
              <a:rPr lang="en-US" dirty="0" smtClean="0"/>
              <a:t>Raw data: Python script’s output after compiling</a:t>
            </a:r>
          </a:p>
          <a:p>
            <a:r>
              <a:rPr lang="en-US" dirty="0" smtClean="0"/>
              <a:t>Measurements. Please note that each data point </a:t>
            </a:r>
          </a:p>
          <a:p>
            <a:r>
              <a:rPr lang="en-US" dirty="0" smtClean="0"/>
              <a:t>is separated by commas and each row represents </a:t>
            </a:r>
          </a:p>
          <a:p>
            <a:r>
              <a:rPr lang="en-US" dirty="0" smtClean="0"/>
              <a:t>an element of a list.</a:t>
            </a:r>
            <a:endParaRPr lang="en-US" dirty="0"/>
          </a:p>
        </p:txBody>
      </p:sp>
      <p:sp>
        <p:nvSpPr>
          <p:cNvPr id="13" name="TextBox 12"/>
          <p:cNvSpPr txBox="1"/>
          <p:nvPr/>
        </p:nvSpPr>
        <p:spPr>
          <a:xfrm>
            <a:off x="7188126" y="5657671"/>
            <a:ext cx="4745530" cy="646331"/>
          </a:xfrm>
          <a:prstGeom prst="rect">
            <a:avLst/>
          </a:prstGeom>
          <a:noFill/>
        </p:spPr>
        <p:txBody>
          <a:bodyPr wrap="none" rtlCol="0">
            <a:spAutoFit/>
          </a:bodyPr>
          <a:lstStyle/>
          <a:p>
            <a:r>
              <a:rPr lang="en-US" dirty="0" smtClean="0"/>
              <a:t>Processed data: Resulting spreadsheet after</a:t>
            </a:r>
          </a:p>
          <a:p>
            <a:r>
              <a:rPr lang="en-US" dirty="0"/>
              <a:t>r</a:t>
            </a:r>
            <a:r>
              <a:rPr lang="en-US" dirty="0" smtClean="0"/>
              <a:t>unning macro. This would be the FINAL output.</a:t>
            </a:r>
            <a:endParaRPr lang="en-US" dirty="0"/>
          </a:p>
        </p:txBody>
      </p:sp>
    </p:spTree>
    <p:extLst>
      <p:ext uri="{BB962C8B-B14F-4D97-AF65-F5344CB8AC3E}">
        <p14:creationId xmlns:p14="http://schemas.microsoft.com/office/powerpoint/2010/main" val="37995425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purpose of the Macro?</a:t>
            </a:r>
            <a:endParaRPr lang="en-US" dirty="0"/>
          </a:p>
        </p:txBody>
      </p:sp>
      <p:sp>
        <p:nvSpPr>
          <p:cNvPr id="3" name="Content Placeholder 2"/>
          <p:cNvSpPr>
            <a:spLocks noGrp="1"/>
          </p:cNvSpPr>
          <p:nvPr>
            <p:ph idx="1"/>
          </p:nvPr>
        </p:nvSpPr>
        <p:spPr/>
        <p:txBody>
          <a:bodyPr/>
          <a:lstStyle/>
          <a:p>
            <a:r>
              <a:rPr lang="en-US" dirty="0" smtClean="0"/>
              <a:t>To automate some of the steps regarding data manipulation.</a:t>
            </a:r>
          </a:p>
          <a:p>
            <a:r>
              <a:rPr lang="en-US" dirty="0" smtClean="0"/>
              <a:t>Simulate and redo every step performed manually to a dataset. Please note that data must have the same structure otherwise the macro will produce erroneous results. </a:t>
            </a:r>
          </a:p>
          <a:p>
            <a:r>
              <a:rPr lang="en-US" dirty="0" smtClean="0"/>
              <a:t>Save time by avoiding repetitive manual work in Microsoft Excel which most of the time is unnecessary.</a:t>
            </a:r>
          </a:p>
          <a:p>
            <a:r>
              <a:rPr lang="en-US" dirty="0" smtClean="0"/>
              <a:t>Re-use the same recently created Macro or VBA code in case the data needed an update and/or data points were to be appended to the raw data text file.</a:t>
            </a:r>
          </a:p>
        </p:txBody>
      </p:sp>
    </p:spTree>
    <p:extLst>
      <p:ext uri="{BB962C8B-B14F-4D97-AF65-F5344CB8AC3E}">
        <p14:creationId xmlns:p14="http://schemas.microsoft.com/office/powerpoint/2010/main" val="7989343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happens to the final output?</a:t>
            </a:r>
            <a:endParaRPr lang="en-US" dirty="0"/>
          </a:p>
        </p:txBody>
      </p:sp>
      <p:sp>
        <p:nvSpPr>
          <p:cNvPr id="3" name="Content Placeholder 2"/>
          <p:cNvSpPr>
            <a:spLocks noGrp="1"/>
          </p:cNvSpPr>
          <p:nvPr>
            <p:ph idx="1"/>
          </p:nvPr>
        </p:nvSpPr>
        <p:spPr/>
        <p:txBody>
          <a:bodyPr/>
          <a:lstStyle/>
          <a:p>
            <a:r>
              <a:rPr lang="en-US" dirty="0" smtClean="0"/>
              <a:t>The Excel file now needs to get saved as a CSV file in order to get loaded into a table (a subset of a database).</a:t>
            </a:r>
          </a:p>
          <a:p>
            <a:r>
              <a:rPr lang="en-US" dirty="0" smtClean="0"/>
              <a:t>Data gets stored for record keeping purposes. Although this step might not affect the quality of our data directly, we still need to have the appropriate formatting for every column. Not doing might cause pgAdmin3 (PostgreSQL) to reject the CSV file depending on the conditions in which that table was created.</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8504" y="4428757"/>
            <a:ext cx="2184896" cy="2429243"/>
          </a:xfrm>
          <a:prstGeom prst="rect">
            <a:avLst/>
          </a:prstGeom>
        </p:spPr>
      </p:pic>
    </p:spTree>
    <p:extLst>
      <p:ext uri="{BB962C8B-B14F-4D97-AF65-F5344CB8AC3E}">
        <p14:creationId xmlns:p14="http://schemas.microsoft.com/office/powerpoint/2010/main" val="46281272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Loading Data into a Table</a:t>
            </a:r>
            <a:endParaRPr lang="en-US" dirty="0"/>
          </a:p>
        </p:txBody>
      </p:sp>
      <p:sp>
        <p:nvSpPr>
          <p:cNvPr id="3" name="Content Placeholder 2"/>
          <p:cNvSpPr>
            <a:spLocks noGrp="1"/>
          </p:cNvSpPr>
          <p:nvPr>
            <p:ph idx="1"/>
          </p:nvPr>
        </p:nvSpPr>
        <p:spPr/>
        <p:txBody>
          <a:bodyPr>
            <a:normAutofit/>
          </a:bodyPr>
          <a:lstStyle/>
          <a:p>
            <a:r>
              <a:rPr lang="en-US" dirty="0" smtClean="0"/>
              <a:t>As mentioned on previous slide (17), in most cases tables require each data set to meet certain conditions.</a:t>
            </a:r>
          </a:p>
          <a:p>
            <a:r>
              <a:rPr lang="en-US" dirty="0" smtClean="0"/>
              <a:t>In this project, the table was intentionally set to only accept CVS containing the following:</a:t>
            </a:r>
          </a:p>
          <a:p>
            <a:pPr lvl="1"/>
            <a:r>
              <a:rPr lang="en-US" dirty="0" smtClean="0"/>
              <a:t>Temperature </a:t>
            </a:r>
            <a:r>
              <a:rPr lang="en-US" dirty="0"/>
              <a:t>data (decimal numbers with two places</a:t>
            </a:r>
            <a:r>
              <a:rPr lang="en-US" dirty="0" smtClean="0"/>
              <a:t>).</a:t>
            </a:r>
          </a:p>
          <a:p>
            <a:pPr lvl="1"/>
            <a:r>
              <a:rPr lang="en-US" dirty="0" smtClean="0"/>
              <a:t>Date </a:t>
            </a:r>
            <a:r>
              <a:rPr lang="en-US" dirty="0"/>
              <a:t>with a valid </a:t>
            </a:r>
            <a:r>
              <a:rPr lang="en-US" dirty="0" smtClean="0"/>
              <a:t>format (there are several acceptable formats).</a:t>
            </a:r>
          </a:p>
          <a:p>
            <a:pPr lvl="1"/>
            <a:r>
              <a:rPr lang="en-US" dirty="0" smtClean="0"/>
              <a:t>Time </a:t>
            </a:r>
            <a:r>
              <a:rPr lang="en-US" dirty="0"/>
              <a:t>with a valid </a:t>
            </a:r>
            <a:r>
              <a:rPr lang="en-US" dirty="0" smtClean="0"/>
              <a:t>format (there are several acceptable formats).</a:t>
            </a:r>
          </a:p>
          <a:p>
            <a:pPr lvl="1"/>
            <a:r>
              <a:rPr lang="en-US" dirty="0" smtClean="0"/>
              <a:t>None of the records can have missing information (blank cells within the spreadsheet).</a:t>
            </a:r>
          </a:p>
        </p:txBody>
      </p:sp>
    </p:spTree>
    <p:extLst>
      <p:ext uri="{BB962C8B-B14F-4D97-AF65-F5344CB8AC3E}">
        <p14:creationId xmlns:p14="http://schemas.microsoft.com/office/powerpoint/2010/main" val="9479782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 Table</a:t>
            </a:r>
            <a:endParaRPr lang="en-US" dirty="0"/>
          </a:p>
        </p:txBody>
      </p:sp>
      <p:sp>
        <p:nvSpPr>
          <p:cNvPr id="3" name="Content Placeholder 2"/>
          <p:cNvSpPr>
            <a:spLocks noGrp="1"/>
          </p:cNvSpPr>
          <p:nvPr>
            <p:ph idx="1"/>
          </p:nvPr>
        </p:nvSpPr>
        <p:spPr/>
        <p:txBody>
          <a:bodyPr>
            <a:normAutofit/>
          </a:bodyPr>
          <a:lstStyle/>
          <a:p>
            <a:r>
              <a:rPr lang="en-US" sz="2400" dirty="0" smtClean="0"/>
              <a:t>The image below demonstrates how the RECORDED_ROOM_TEMPERATURE table was created with SQL syntax and through pgAdmin3:</a:t>
            </a:r>
            <a:endParaRPr lang="en-US" sz="2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0000" y="2663233"/>
            <a:ext cx="10402373" cy="3394667"/>
          </a:xfrm>
          <a:prstGeom prst="rect">
            <a:avLst/>
          </a:prstGeom>
        </p:spPr>
      </p:pic>
    </p:spTree>
    <p:extLst>
      <p:ext uri="{BB962C8B-B14F-4D97-AF65-F5344CB8AC3E}">
        <p14:creationId xmlns:p14="http://schemas.microsoft.com/office/powerpoint/2010/main" val="384867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this project about?</a:t>
            </a:r>
            <a:endParaRPr lang="en-US" dirty="0"/>
          </a:p>
        </p:txBody>
      </p:sp>
      <p:sp>
        <p:nvSpPr>
          <p:cNvPr id="3" name="Content Placeholder 2"/>
          <p:cNvSpPr>
            <a:spLocks noGrp="1"/>
          </p:cNvSpPr>
          <p:nvPr>
            <p:ph idx="1"/>
          </p:nvPr>
        </p:nvSpPr>
        <p:spPr/>
        <p:txBody>
          <a:bodyPr/>
          <a:lstStyle/>
          <a:p>
            <a:r>
              <a:rPr lang="en-US" dirty="0" smtClean="0"/>
              <a:t>Demonstrating how raw data (room temperature) can be obtained from a source; in this case a device.</a:t>
            </a:r>
          </a:p>
          <a:p>
            <a:r>
              <a:rPr lang="en-US" dirty="0" smtClean="0"/>
              <a:t> Preparing and modifying the information obtained directly from the source throughout a series of steps.</a:t>
            </a:r>
          </a:p>
          <a:p>
            <a:r>
              <a:rPr lang="en-US" dirty="0" smtClean="0"/>
              <a:t>Making use of the available technological tools required to develop a final product (an Excel spreadsheet with results nicely organized and displayed) while maintaining high quality data.</a:t>
            </a:r>
          </a:p>
          <a:p>
            <a:r>
              <a:rPr lang="en-US" dirty="0" smtClean="0"/>
              <a:t>Creating a database (hence a SQL table) for storage or record keeping purposes.</a:t>
            </a:r>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21186719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 Table (cont.)</a:t>
            </a:r>
            <a:endParaRPr lang="en-US" dirty="0"/>
          </a:p>
        </p:txBody>
      </p:sp>
      <p:sp>
        <p:nvSpPr>
          <p:cNvPr id="3" name="Content Placeholder 2"/>
          <p:cNvSpPr>
            <a:spLocks noGrp="1"/>
          </p:cNvSpPr>
          <p:nvPr>
            <p:ph idx="1"/>
          </p:nvPr>
        </p:nvSpPr>
        <p:spPr/>
        <p:txBody>
          <a:bodyPr>
            <a:normAutofit/>
          </a:bodyPr>
          <a:lstStyle/>
          <a:p>
            <a:r>
              <a:rPr lang="en-US" sz="2400" dirty="0" smtClean="0"/>
              <a:t>The following picture displays how our data looks like after writing a simple query selecting all data, after being stored into the previously mentioned table:</a:t>
            </a: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6153" y="2718123"/>
            <a:ext cx="5299693" cy="3992920"/>
          </a:xfrm>
          <a:prstGeom prst="rect">
            <a:avLst/>
          </a:prstGeom>
        </p:spPr>
      </p:pic>
    </p:spTree>
    <p:extLst>
      <p:ext uri="{BB962C8B-B14F-4D97-AF65-F5344CB8AC3E}">
        <p14:creationId xmlns:p14="http://schemas.microsoft.com/office/powerpoint/2010/main" val="153956363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Summary Diagram</a:t>
            </a:r>
            <a:endParaRPr lang="en-US" dirty="0"/>
          </a:p>
        </p:txBody>
      </p:sp>
      <p:sp>
        <p:nvSpPr>
          <p:cNvPr id="4" name="TextBox 3"/>
          <p:cNvSpPr txBox="1"/>
          <p:nvPr/>
        </p:nvSpPr>
        <p:spPr>
          <a:xfrm>
            <a:off x="4807503" y="1690688"/>
            <a:ext cx="2576988" cy="523220"/>
          </a:xfrm>
          <a:prstGeom prst="rect">
            <a:avLst/>
          </a:prstGeom>
          <a:noFill/>
        </p:spPr>
        <p:txBody>
          <a:bodyPr wrap="none" rtlCol="0">
            <a:spAutoFit/>
          </a:bodyPr>
          <a:lstStyle/>
          <a:p>
            <a:pPr algn="ctr"/>
            <a:r>
              <a:rPr lang="en-US" sz="1400" dirty="0" smtClean="0"/>
              <a:t>Raw data obtained from source</a:t>
            </a:r>
          </a:p>
          <a:p>
            <a:pPr algn="ctr"/>
            <a:r>
              <a:rPr lang="en-US" sz="1400" dirty="0" smtClean="0"/>
              <a:t>(Arduino - Digital Thermometer)</a:t>
            </a:r>
            <a:endParaRPr lang="en-US" sz="1400" dirty="0"/>
          </a:p>
        </p:txBody>
      </p:sp>
      <p:sp>
        <p:nvSpPr>
          <p:cNvPr id="5" name="TextBox 4"/>
          <p:cNvSpPr txBox="1"/>
          <p:nvPr/>
        </p:nvSpPr>
        <p:spPr>
          <a:xfrm>
            <a:off x="5128427" y="2525388"/>
            <a:ext cx="1935145" cy="523220"/>
          </a:xfrm>
          <a:prstGeom prst="rect">
            <a:avLst/>
          </a:prstGeom>
          <a:noFill/>
        </p:spPr>
        <p:txBody>
          <a:bodyPr wrap="none" rtlCol="0">
            <a:spAutoFit/>
          </a:bodyPr>
          <a:lstStyle/>
          <a:p>
            <a:pPr algn="ctr"/>
            <a:r>
              <a:rPr lang="en-US" sz="1400" dirty="0" smtClean="0"/>
              <a:t>Raw data gets modified</a:t>
            </a:r>
          </a:p>
          <a:p>
            <a:pPr algn="ctr"/>
            <a:r>
              <a:rPr lang="en-US" sz="1400" dirty="0" smtClean="0"/>
              <a:t>(Python Script)</a:t>
            </a:r>
            <a:endParaRPr lang="en-US" sz="1400" dirty="0"/>
          </a:p>
        </p:txBody>
      </p:sp>
      <p:sp>
        <p:nvSpPr>
          <p:cNvPr id="6" name="TextBox 5"/>
          <p:cNvSpPr txBox="1"/>
          <p:nvPr/>
        </p:nvSpPr>
        <p:spPr>
          <a:xfrm>
            <a:off x="4479242" y="3360088"/>
            <a:ext cx="3233513" cy="523220"/>
          </a:xfrm>
          <a:prstGeom prst="rect">
            <a:avLst/>
          </a:prstGeom>
          <a:noFill/>
        </p:spPr>
        <p:txBody>
          <a:bodyPr wrap="none" rtlCol="0">
            <a:spAutoFit/>
          </a:bodyPr>
          <a:lstStyle/>
          <a:p>
            <a:pPr algn="ctr"/>
            <a:r>
              <a:rPr lang="en-US" sz="1400" dirty="0" smtClean="0"/>
              <a:t>Text file containing raw data gets created</a:t>
            </a:r>
          </a:p>
          <a:p>
            <a:pPr algn="ctr"/>
            <a:r>
              <a:rPr lang="en-US" sz="1400" dirty="0" smtClean="0"/>
              <a:t>(Python’s script </a:t>
            </a:r>
            <a:r>
              <a:rPr lang="en-US" sz="1400" u="sng" dirty="0" smtClean="0"/>
              <a:t>OUTPUT</a:t>
            </a:r>
            <a:r>
              <a:rPr lang="en-US" sz="1400" dirty="0" smtClean="0"/>
              <a:t>)</a:t>
            </a:r>
            <a:endParaRPr lang="en-US" sz="1400" dirty="0"/>
          </a:p>
        </p:txBody>
      </p:sp>
      <p:sp>
        <p:nvSpPr>
          <p:cNvPr id="7" name="TextBox 6"/>
          <p:cNvSpPr txBox="1"/>
          <p:nvPr/>
        </p:nvSpPr>
        <p:spPr>
          <a:xfrm>
            <a:off x="4619504" y="4194788"/>
            <a:ext cx="2952988" cy="523220"/>
          </a:xfrm>
          <a:prstGeom prst="rect">
            <a:avLst/>
          </a:prstGeom>
          <a:noFill/>
        </p:spPr>
        <p:txBody>
          <a:bodyPr wrap="none" rtlCol="0">
            <a:spAutoFit/>
          </a:bodyPr>
          <a:lstStyle/>
          <a:p>
            <a:pPr algn="ctr"/>
            <a:r>
              <a:rPr lang="en-US" sz="1400" dirty="0" smtClean="0"/>
              <a:t>Text file gets imported and processed</a:t>
            </a:r>
          </a:p>
          <a:p>
            <a:pPr algn="ctr"/>
            <a:r>
              <a:rPr lang="en-US" sz="1400" dirty="0" smtClean="0"/>
              <a:t>(Microsoft Excel Macro)</a:t>
            </a:r>
            <a:endParaRPr lang="en-US" sz="1400" dirty="0"/>
          </a:p>
        </p:txBody>
      </p:sp>
      <p:sp>
        <p:nvSpPr>
          <p:cNvPr id="8" name="TextBox 7"/>
          <p:cNvSpPr txBox="1"/>
          <p:nvPr/>
        </p:nvSpPr>
        <p:spPr>
          <a:xfrm>
            <a:off x="4732804" y="5029488"/>
            <a:ext cx="2651687" cy="523220"/>
          </a:xfrm>
          <a:prstGeom prst="rect">
            <a:avLst/>
          </a:prstGeom>
          <a:noFill/>
        </p:spPr>
        <p:txBody>
          <a:bodyPr wrap="none" rtlCol="0">
            <a:spAutoFit/>
          </a:bodyPr>
          <a:lstStyle/>
          <a:p>
            <a:pPr algn="ctr"/>
            <a:r>
              <a:rPr lang="en-US" sz="1400" dirty="0" smtClean="0"/>
              <a:t>Spreadsheet with Processed data</a:t>
            </a:r>
          </a:p>
          <a:p>
            <a:pPr algn="ctr"/>
            <a:r>
              <a:rPr lang="en-US" sz="1400" dirty="0" smtClean="0"/>
              <a:t>(Excel’s Macro </a:t>
            </a:r>
            <a:r>
              <a:rPr lang="en-US" sz="1400" u="sng" dirty="0" smtClean="0"/>
              <a:t>OUTPUT</a:t>
            </a:r>
            <a:r>
              <a:rPr lang="en-US" sz="1400" dirty="0" smtClean="0"/>
              <a:t>)</a:t>
            </a:r>
            <a:endParaRPr lang="en-US" sz="1400" dirty="0"/>
          </a:p>
        </p:txBody>
      </p:sp>
      <p:sp>
        <p:nvSpPr>
          <p:cNvPr id="9" name="TextBox 8"/>
          <p:cNvSpPr txBox="1"/>
          <p:nvPr/>
        </p:nvSpPr>
        <p:spPr>
          <a:xfrm>
            <a:off x="3443957" y="5864188"/>
            <a:ext cx="5304081" cy="523220"/>
          </a:xfrm>
          <a:prstGeom prst="rect">
            <a:avLst/>
          </a:prstGeom>
          <a:noFill/>
        </p:spPr>
        <p:txBody>
          <a:bodyPr wrap="none" rtlCol="0">
            <a:spAutoFit/>
          </a:bodyPr>
          <a:lstStyle/>
          <a:p>
            <a:pPr algn="ctr"/>
            <a:r>
              <a:rPr lang="en-US" sz="1400" dirty="0" smtClean="0"/>
              <a:t>Spreadsheets gets converted into a CSV file and loaded into database</a:t>
            </a:r>
          </a:p>
          <a:p>
            <a:pPr algn="ctr"/>
            <a:r>
              <a:rPr lang="en-US" sz="1400" dirty="0" smtClean="0"/>
              <a:t>(SQL Recorded Room Temperature table)</a:t>
            </a:r>
          </a:p>
        </p:txBody>
      </p:sp>
      <p:cxnSp>
        <p:nvCxnSpPr>
          <p:cNvPr id="11" name="Straight Arrow Connector 10"/>
          <p:cNvCxnSpPr>
            <a:stCxn id="4" idx="2"/>
            <a:endCxn id="5" idx="0"/>
          </p:cNvCxnSpPr>
          <p:nvPr/>
        </p:nvCxnSpPr>
        <p:spPr>
          <a:xfrm>
            <a:off x="6095997" y="2213908"/>
            <a:ext cx="3" cy="31148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6058638" y="3871607"/>
            <a:ext cx="3" cy="31148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6058641" y="4694606"/>
            <a:ext cx="3" cy="31148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6058644" y="5547167"/>
            <a:ext cx="3" cy="31148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6095994" y="3072010"/>
            <a:ext cx="3" cy="31148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26742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1871" y="2765425"/>
            <a:ext cx="10515600" cy="1325563"/>
          </a:xfrm>
        </p:spPr>
        <p:txBody>
          <a:bodyPr>
            <a:normAutofit/>
          </a:bodyPr>
          <a:lstStyle/>
          <a:p>
            <a:pPr algn="ctr"/>
            <a:r>
              <a:rPr lang="en-US" sz="7200" dirty="0" smtClean="0"/>
              <a:t>Thank You for Watching!</a:t>
            </a:r>
            <a:endParaRPr lang="en-US" sz="7200" dirty="0"/>
          </a:p>
        </p:txBody>
      </p:sp>
    </p:spTree>
    <p:extLst>
      <p:ext uri="{BB962C8B-B14F-4D97-AF65-F5344CB8AC3E}">
        <p14:creationId xmlns:p14="http://schemas.microsoft.com/office/powerpoint/2010/main" val="65340751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is the raw data coming from?</a:t>
            </a:r>
            <a:endParaRPr lang="en-US" dirty="0"/>
          </a:p>
        </p:txBody>
      </p:sp>
      <p:sp>
        <p:nvSpPr>
          <p:cNvPr id="3" name="Content Placeholder 2"/>
          <p:cNvSpPr>
            <a:spLocks noGrp="1"/>
          </p:cNvSpPr>
          <p:nvPr>
            <p:ph idx="1"/>
          </p:nvPr>
        </p:nvSpPr>
        <p:spPr/>
        <p:txBody>
          <a:bodyPr/>
          <a:lstStyle/>
          <a:p>
            <a:r>
              <a:rPr lang="en-US" dirty="0" smtClean="0"/>
              <a:t>The source producing data or information is a temperature sensor attached to an </a:t>
            </a:r>
            <a:r>
              <a:rPr lang="en-US" i="1" dirty="0" smtClean="0"/>
              <a:t>Arduino UNO R3</a:t>
            </a:r>
            <a:r>
              <a:rPr lang="en-US" dirty="0" smtClean="0"/>
              <a:t> circuit board and other essential electrical components. Basically a digital thermometer. Please note that this project will not go into details related with Electrical Engineering or the principles of electricity.</a:t>
            </a:r>
          </a:p>
          <a:p>
            <a:r>
              <a:rPr lang="en-US" dirty="0" smtClean="0"/>
              <a:t>The 3 following slides will show images of the actual thermometer, temperature sensor and the connection schematic (instructions of how the device needs to be physically connected).</a:t>
            </a:r>
            <a:endParaRPr lang="en-US" dirty="0"/>
          </a:p>
        </p:txBody>
      </p:sp>
    </p:spTree>
    <p:extLst>
      <p:ext uri="{BB962C8B-B14F-4D97-AF65-F5344CB8AC3E}">
        <p14:creationId xmlns:p14="http://schemas.microsoft.com/office/powerpoint/2010/main" val="8599248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Digital Thermometer </a:t>
            </a:r>
            <a:r>
              <a:rPr lang="mr-IN" dirty="0" smtClean="0"/>
              <a:t>–</a:t>
            </a:r>
            <a:r>
              <a:rPr lang="en-US" dirty="0" smtClean="0"/>
              <a:t> Front View</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4600" y="1690688"/>
            <a:ext cx="6553200" cy="4914900"/>
          </a:xfrm>
          <a:prstGeom prst="rect">
            <a:avLst/>
          </a:prstGeom>
        </p:spPr>
      </p:pic>
      <p:cxnSp>
        <p:nvCxnSpPr>
          <p:cNvPr id="8" name="Straight Arrow Connector 7"/>
          <p:cNvCxnSpPr/>
          <p:nvPr/>
        </p:nvCxnSpPr>
        <p:spPr>
          <a:xfrm flipH="1">
            <a:off x="7266214" y="3616777"/>
            <a:ext cx="2432957"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9696541" y="3432111"/>
            <a:ext cx="2095317" cy="369332"/>
          </a:xfrm>
          <a:prstGeom prst="rect">
            <a:avLst/>
          </a:prstGeom>
          <a:noFill/>
        </p:spPr>
        <p:txBody>
          <a:bodyPr wrap="none" rtlCol="0">
            <a:spAutoFit/>
          </a:bodyPr>
          <a:lstStyle/>
          <a:p>
            <a:r>
              <a:rPr lang="en-US" dirty="0" smtClean="0"/>
              <a:t>Temperature sensor</a:t>
            </a:r>
            <a:endParaRPr lang="en-US" dirty="0"/>
          </a:p>
        </p:txBody>
      </p:sp>
    </p:spTree>
    <p:extLst>
      <p:ext uri="{BB962C8B-B14F-4D97-AF65-F5344CB8AC3E}">
        <p14:creationId xmlns:p14="http://schemas.microsoft.com/office/powerpoint/2010/main" val="6777330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Digital Thermometer </a:t>
            </a:r>
            <a:r>
              <a:rPr lang="mr-IN" dirty="0" smtClean="0"/>
              <a:t>–</a:t>
            </a:r>
            <a:r>
              <a:rPr lang="en-US" dirty="0" smtClean="0"/>
              <a:t> Top View</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1690688"/>
            <a:ext cx="6607629" cy="4955722"/>
          </a:xfrm>
          <a:prstGeom prst="rect">
            <a:avLst/>
          </a:prstGeom>
        </p:spPr>
      </p:pic>
      <p:cxnSp>
        <p:nvCxnSpPr>
          <p:cNvPr id="6" name="Straight Arrow Connector 5"/>
          <p:cNvCxnSpPr/>
          <p:nvPr/>
        </p:nvCxnSpPr>
        <p:spPr>
          <a:xfrm flipH="1">
            <a:off x="7086600" y="3690257"/>
            <a:ext cx="2677886"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9764486" y="3505591"/>
            <a:ext cx="2123466" cy="369332"/>
          </a:xfrm>
          <a:prstGeom prst="rect">
            <a:avLst/>
          </a:prstGeom>
          <a:noFill/>
        </p:spPr>
        <p:txBody>
          <a:bodyPr wrap="none" rtlCol="0">
            <a:spAutoFit/>
          </a:bodyPr>
          <a:lstStyle/>
          <a:p>
            <a:r>
              <a:rPr lang="en-US" dirty="0" smtClean="0"/>
              <a:t>Temperature Sensor</a:t>
            </a:r>
            <a:endParaRPr lang="en-US" dirty="0"/>
          </a:p>
        </p:txBody>
      </p:sp>
    </p:spTree>
    <p:extLst>
      <p:ext uri="{BB962C8B-B14F-4D97-AF65-F5344CB8AC3E}">
        <p14:creationId xmlns:p14="http://schemas.microsoft.com/office/powerpoint/2010/main" val="8882034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Temperature Sensor</a:t>
            </a:r>
            <a:endParaRPr lang="en-US" dirty="0"/>
          </a:p>
        </p:txBody>
      </p:sp>
      <p:sp>
        <p:nvSpPr>
          <p:cNvPr id="3" name="Content Placeholder 2"/>
          <p:cNvSpPr>
            <a:spLocks noGrp="1"/>
          </p:cNvSpPr>
          <p:nvPr>
            <p:ph idx="1"/>
          </p:nvPr>
        </p:nvSpPr>
        <p:spPr>
          <a:xfrm>
            <a:off x="1120000" y="1417411"/>
            <a:ext cx="10233800" cy="4351338"/>
          </a:xfrm>
        </p:spPr>
        <p:txBody>
          <a:bodyPr>
            <a:normAutofit/>
          </a:bodyPr>
          <a:lstStyle/>
          <a:p>
            <a:r>
              <a:rPr lang="en-US" sz="1600" dirty="0" smtClean="0"/>
              <a:t>Readings are measured by the small black structure within the red oval.</a:t>
            </a:r>
            <a:endParaRPr lang="en-US" sz="1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3563861" y="2593219"/>
            <a:ext cx="4668761" cy="3501571"/>
          </a:xfrm>
          <a:prstGeom prst="rect">
            <a:avLst/>
          </a:prstGeom>
        </p:spPr>
      </p:pic>
      <p:sp>
        <p:nvSpPr>
          <p:cNvPr id="5" name="Oval 4"/>
          <p:cNvSpPr/>
          <p:nvPr/>
        </p:nvSpPr>
        <p:spPr>
          <a:xfrm>
            <a:off x="5898241" y="3919461"/>
            <a:ext cx="522514" cy="84908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H="1">
            <a:off x="6236900" y="2971800"/>
            <a:ext cx="2194560" cy="100584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8426015" y="2809968"/>
            <a:ext cx="3374642" cy="1200329"/>
          </a:xfrm>
          <a:prstGeom prst="rect">
            <a:avLst/>
          </a:prstGeom>
          <a:noFill/>
        </p:spPr>
        <p:txBody>
          <a:bodyPr wrap="none" rtlCol="0">
            <a:spAutoFit/>
          </a:bodyPr>
          <a:lstStyle/>
          <a:p>
            <a:r>
              <a:rPr lang="en-US" dirty="0" smtClean="0"/>
              <a:t>Note: If this black component</a:t>
            </a:r>
          </a:p>
          <a:p>
            <a:r>
              <a:rPr lang="en-US" dirty="0"/>
              <a:t>i</a:t>
            </a:r>
            <a:r>
              <a:rPr lang="en-US" dirty="0" smtClean="0"/>
              <a:t>s touched directly, readings will</a:t>
            </a:r>
          </a:p>
          <a:p>
            <a:r>
              <a:rPr lang="en-US" dirty="0"/>
              <a:t>r</a:t>
            </a:r>
            <a:r>
              <a:rPr lang="en-US" dirty="0" smtClean="0"/>
              <a:t>eflect body temperature instead </a:t>
            </a:r>
          </a:p>
          <a:p>
            <a:r>
              <a:rPr lang="en-US" dirty="0" smtClean="0"/>
              <a:t>of room temperature.</a:t>
            </a:r>
            <a:endParaRPr lang="en-US" dirty="0"/>
          </a:p>
        </p:txBody>
      </p:sp>
    </p:spTree>
    <p:extLst>
      <p:ext uri="{BB962C8B-B14F-4D97-AF65-F5344CB8AC3E}">
        <p14:creationId xmlns:p14="http://schemas.microsoft.com/office/powerpoint/2010/main" val="13513541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Electric Diagram or Schematic</a:t>
            </a:r>
            <a:endParaRPr lang="en-US" dirty="0"/>
          </a:p>
        </p:txBody>
      </p:sp>
      <p:sp>
        <p:nvSpPr>
          <p:cNvPr id="3" name="Content Placeholder 2"/>
          <p:cNvSpPr>
            <a:spLocks noGrp="1"/>
          </p:cNvSpPr>
          <p:nvPr>
            <p:ph idx="1"/>
          </p:nvPr>
        </p:nvSpPr>
        <p:spPr>
          <a:xfrm>
            <a:off x="1120000" y="1368425"/>
            <a:ext cx="10233800" cy="4351338"/>
          </a:xfrm>
        </p:spPr>
        <p:txBody>
          <a:bodyPr>
            <a:normAutofit/>
          </a:bodyPr>
          <a:lstStyle/>
          <a:p>
            <a:r>
              <a:rPr lang="en-US" sz="1600" dirty="0" smtClean="0"/>
              <a:t>Note: The following image was retrieved from </a:t>
            </a:r>
            <a:r>
              <a:rPr lang="en-US" sz="1600" i="1" dirty="0" err="1" smtClean="0"/>
              <a:t>Elegoo</a:t>
            </a:r>
            <a:r>
              <a:rPr lang="en-US" sz="1600" i="1" dirty="0" smtClean="0"/>
              <a:t> Super Starter Kit for UNO</a:t>
            </a:r>
            <a:r>
              <a:rPr lang="en-US" sz="1600" dirty="0" smtClean="0"/>
              <a:t>. I did not create or modified the picture provided in this slide.</a:t>
            </a:r>
            <a:endParaRPr lang="en-US" sz="1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8900" y="2085459"/>
            <a:ext cx="6482443" cy="4569830"/>
          </a:xfrm>
          <a:prstGeom prst="rect">
            <a:avLst/>
          </a:prstGeom>
        </p:spPr>
      </p:pic>
    </p:spTree>
    <p:extLst>
      <p:ext uri="{BB962C8B-B14F-4D97-AF65-F5344CB8AC3E}">
        <p14:creationId xmlns:p14="http://schemas.microsoft.com/office/powerpoint/2010/main" val="5266475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 we make our thermometer work?</a:t>
            </a:r>
            <a:endParaRPr lang="en-US" dirty="0"/>
          </a:p>
        </p:txBody>
      </p:sp>
      <p:sp>
        <p:nvSpPr>
          <p:cNvPr id="3" name="Content Placeholder 2"/>
          <p:cNvSpPr>
            <a:spLocks noGrp="1"/>
          </p:cNvSpPr>
          <p:nvPr>
            <p:ph idx="1"/>
          </p:nvPr>
        </p:nvSpPr>
        <p:spPr>
          <a:xfrm>
            <a:off x="1120000" y="1690688"/>
            <a:ext cx="10233800" cy="4351338"/>
          </a:xfrm>
        </p:spPr>
        <p:txBody>
          <a:bodyPr>
            <a:normAutofit/>
          </a:bodyPr>
          <a:lstStyle/>
          <a:p>
            <a:r>
              <a:rPr lang="en-US" sz="1800" dirty="0" smtClean="0"/>
              <a:t>After the device is wired up and connected to a computer via USB, we need to open Arduino’s open-source Integrated Development Environment (IDE) and run the code written in C/C++.</a:t>
            </a:r>
            <a:endParaRPr lang="en-US"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8757" y="2370738"/>
            <a:ext cx="5094514" cy="4391109"/>
          </a:xfrm>
          <a:prstGeom prst="rect">
            <a:avLst/>
          </a:prstGeom>
        </p:spPr>
      </p:pic>
    </p:spTree>
    <p:extLst>
      <p:ext uri="{BB962C8B-B14F-4D97-AF65-F5344CB8AC3E}">
        <p14:creationId xmlns:p14="http://schemas.microsoft.com/office/powerpoint/2010/main" val="6596887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role does Python play?</a:t>
            </a:r>
            <a:endParaRPr lang="en-US" dirty="0"/>
          </a:p>
        </p:txBody>
      </p:sp>
      <p:sp>
        <p:nvSpPr>
          <p:cNvPr id="3" name="Content Placeholder 2"/>
          <p:cNvSpPr>
            <a:spLocks noGrp="1"/>
          </p:cNvSpPr>
          <p:nvPr>
            <p:ph idx="1"/>
          </p:nvPr>
        </p:nvSpPr>
        <p:spPr/>
        <p:txBody>
          <a:bodyPr>
            <a:normAutofit lnSpcReduction="10000"/>
          </a:bodyPr>
          <a:lstStyle/>
          <a:p>
            <a:r>
              <a:rPr lang="en-US" dirty="0" smtClean="0"/>
              <a:t>We need Python 3.6 in order to establish a direct connection with the digital thermometer and obtain its data or measurements. This needs to occur as the code from the other device is running at the same time as well.</a:t>
            </a:r>
          </a:p>
          <a:p>
            <a:r>
              <a:rPr lang="en-US" dirty="0" smtClean="0"/>
              <a:t>Once these are connected and </a:t>
            </a:r>
            <a:r>
              <a:rPr lang="en-US" dirty="0" err="1" smtClean="0"/>
              <a:t>PyCharm</a:t>
            </a:r>
            <a:r>
              <a:rPr lang="en-US" dirty="0" smtClean="0"/>
              <a:t> (Python’s platform or IDE) starts receiving live/real time data, each record (temperature in Celsius and Fahrenheit) will get joined along with a timestamp and then separated by a comma; timestamps also get split into date and time, and separated by a comma.</a:t>
            </a:r>
          </a:p>
          <a:p>
            <a:pPr lvl="1"/>
            <a:r>
              <a:rPr lang="en-US" dirty="0" smtClean="0"/>
              <a:t>For instance, if room temperature was 70º at some point in time, then the record gets compiled as “21.47,70.64,05/28/2019,17:59:05”.</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9100" y="5821723"/>
            <a:ext cx="3467100" cy="980353"/>
          </a:xfrm>
          <a:prstGeom prst="rect">
            <a:avLst/>
          </a:prstGeom>
        </p:spPr>
      </p:pic>
    </p:spTree>
    <p:extLst>
      <p:ext uri="{BB962C8B-B14F-4D97-AF65-F5344CB8AC3E}">
        <p14:creationId xmlns:p14="http://schemas.microsoft.com/office/powerpoint/2010/main" val="1391818510"/>
      </p:ext>
    </p:extLst>
  </p:cSld>
  <p:clrMapOvr>
    <a:masterClrMapping/>
  </p:clrMapOvr>
  <p:timing>
    <p:tnLst>
      <p:par>
        <p:cTn id="1" dur="indefinite" restart="never" nodeType="tmRoot"/>
      </p:par>
    </p:tnLst>
  </p:timing>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Depth</Template>
  <TotalTime>826</TotalTime>
  <Words>1244</Words>
  <Application>Microsoft Macintosh PowerPoint</Application>
  <PresentationFormat>Widescreen</PresentationFormat>
  <Paragraphs>94</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Corbel</vt:lpstr>
      <vt:lpstr>Mangal</vt:lpstr>
      <vt:lpstr>Arial</vt:lpstr>
      <vt:lpstr>Depth</vt:lpstr>
      <vt:lpstr>Data Processing and Database Project</vt:lpstr>
      <vt:lpstr>What is this project about?</vt:lpstr>
      <vt:lpstr>Where is the raw data coming from?</vt:lpstr>
      <vt:lpstr>Digital Thermometer – Front View</vt:lpstr>
      <vt:lpstr>Digital Thermometer – Top View</vt:lpstr>
      <vt:lpstr>Temperature Sensor</vt:lpstr>
      <vt:lpstr>Electric Diagram or Schematic</vt:lpstr>
      <vt:lpstr>How do we make our thermometer work?</vt:lpstr>
      <vt:lpstr>What role does Python play?</vt:lpstr>
      <vt:lpstr>What will happen to the compiled room temperature records?</vt:lpstr>
      <vt:lpstr>How does the Python script and IDE look like?</vt:lpstr>
      <vt:lpstr>How does the output look?</vt:lpstr>
      <vt:lpstr>What will the Excel Macro do to the output text file?</vt:lpstr>
      <vt:lpstr>How does the Macro look like?</vt:lpstr>
      <vt:lpstr>Temperature Records: Before and After</vt:lpstr>
      <vt:lpstr>What is the purpose of the Macro?</vt:lpstr>
      <vt:lpstr>What happens to the final output?</vt:lpstr>
      <vt:lpstr>Loading Data into a Table</vt:lpstr>
      <vt:lpstr>SQL Table</vt:lpstr>
      <vt:lpstr>SQL Table (cont.)</vt:lpstr>
      <vt:lpstr>Summary Diagram</vt:lpstr>
      <vt:lpstr>Thank You for Watching!</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Processing and Database Project</dc:title>
  <dc:creator>Leonardo Moctezuma Flores</dc:creator>
  <cp:lastModifiedBy>Leonardo Moctezuma Flores</cp:lastModifiedBy>
  <cp:revision>53</cp:revision>
  <dcterms:created xsi:type="dcterms:W3CDTF">2019-06-26T15:04:42Z</dcterms:created>
  <dcterms:modified xsi:type="dcterms:W3CDTF">2019-06-27T04:51:25Z</dcterms:modified>
</cp:coreProperties>
</file>

<file path=docProps/thumbnail.jpeg>
</file>